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85" r:id="rId3"/>
    <p:sldId id="286" r:id="rId4"/>
    <p:sldId id="287" r:id="rId5"/>
    <p:sldId id="288" r:id="rId6"/>
    <p:sldId id="289" r:id="rId7"/>
    <p:sldId id="290" r:id="rId8"/>
    <p:sldId id="292" r:id="rId9"/>
    <p:sldId id="295" r:id="rId10"/>
    <p:sldId id="293" r:id="rId11"/>
    <p:sldId id="294" r:id="rId12"/>
    <p:sldId id="296" r:id="rId13"/>
    <p:sldId id="297" r:id="rId14"/>
    <p:sldId id="298" r:id="rId15"/>
    <p:sldId id="299" r:id="rId16"/>
    <p:sldId id="300" r:id="rId17"/>
    <p:sldId id="301" r:id="rId18"/>
    <p:sldId id="284" r:id="rId1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1E29B-5B82-3DC6-9ED0-63294052F2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DE392E-6A2C-EE9F-E069-71BEF3C05C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1CA57C-0D9D-B7D8-1F46-6BEC57036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C1B0-D452-4430-BBDF-10A33DBD3CDA}" type="datetimeFigureOut">
              <a:rPr lang="es-ES" smtClean="0"/>
              <a:t>09/05/2025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9153E9-6A31-3389-A262-E52EB3E00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308644-A3A9-DF2F-03AD-48901BAF4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B223-DCCB-465F-BD50-DF932301C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88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0C6CAB-02A5-AD26-A763-C8B80037E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5C24C63-C0FE-507F-0B0B-6086CA39D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28CF7F-DB41-5FEC-CCB1-077B5492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C1B0-D452-4430-BBDF-10A33DBD3CDA}" type="datetimeFigureOut">
              <a:rPr lang="es-ES" smtClean="0"/>
              <a:t>09/05/2025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FEF60C-F316-14C8-B5BD-73646661B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AE2073-6E0A-7F78-BFD8-A5426219C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B223-DCCB-465F-BD50-DF932301C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199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D351A83-71DC-C119-D256-2DE121189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C52306-188F-5684-605A-4E27E101FB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91D765-22CC-3C7D-472A-8DF15B4A1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C1B0-D452-4430-BBDF-10A33DBD3CDA}" type="datetimeFigureOut">
              <a:rPr lang="es-ES" smtClean="0"/>
              <a:t>09/05/2025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56C141-2341-B37A-3ED8-839B9F2D6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778D28-620A-7959-5CEB-4103C0800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B223-DCCB-465F-BD50-DF932301C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508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F5C2F-FFD4-F1D1-B43B-C95DC837F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F71758-DDB9-852B-91D8-8AF9C3697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D781DA-5610-552F-9BF9-12B1BCEE5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C1B0-D452-4430-BBDF-10A33DBD3CDA}" type="datetimeFigureOut">
              <a:rPr lang="es-ES" smtClean="0"/>
              <a:t>09/05/2025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295F37-5949-CA99-9BFF-68AE78684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C8EB6E-F539-4837-E43B-35B83C9A8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B223-DCCB-465F-BD50-DF932301C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836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49E7A7-E85B-9056-19CD-E484F7088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AF5BE8-1219-B10A-B7FB-7A68906CD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F4A7CD-73BE-3193-5334-3986FB7EE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C1B0-D452-4430-BBDF-10A33DBD3CDA}" type="datetimeFigureOut">
              <a:rPr lang="es-ES" smtClean="0"/>
              <a:t>09/05/2025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29A227-750A-004E-2EC6-7386CFC14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302C89-C2CE-D7B2-C123-3B1AF0BE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B223-DCCB-465F-BD50-DF932301C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79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64609F-178D-6A70-90EC-EDAD6A10E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6D105F-59CF-9365-F382-696072536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4FCF350-1E57-5BF4-F0D8-058D9E4D82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823E3D-28E5-C94A-4C5A-289F4F7C5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C1B0-D452-4430-BBDF-10A33DBD3CDA}" type="datetimeFigureOut">
              <a:rPr lang="es-ES" smtClean="0"/>
              <a:t>09/05/2025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96A8A3-9BD3-D47D-C66C-324F470E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0DDB14-E32B-D310-2471-A617430E3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B223-DCCB-465F-BD50-DF932301C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5655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A983CD-2886-4F73-2E18-789D1D067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3E1F9A-953F-CB4B-91BB-67AC6BBBD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CBB0B3B-81BB-0C7D-345A-3F77FF5A7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0B2F9B6-4203-2E3B-6D53-51C0D0B6FF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4A42FA-4456-FB44-BBF1-D4B28EA7C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59821B9-F461-6BA2-3C90-9A97F0A8B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C1B0-D452-4430-BBDF-10A33DBD3CDA}" type="datetimeFigureOut">
              <a:rPr lang="es-ES" smtClean="0"/>
              <a:t>09/05/2025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B5C986F-F217-CB17-0C78-6FDCF892D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2C2520F-1014-3E7F-DF73-A9CDC296C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B223-DCCB-465F-BD50-DF932301C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3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199E2A-9EC9-83E3-AC62-445BAF772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7D3CC85-421A-F9B5-ED77-20F0DEB65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C1B0-D452-4430-BBDF-10A33DBD3CDA}" type="datetimeFigureOut">
              <a:rPr lang="es-ES" smtClean="0"/>
              <a:t>09/05/2025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AEFC5B2-3BC8-641E-7444-D68256F8F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8C1893D-8AE6-3E34-D911-1C1321E38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B223-DCCB-465F-BD50-DF932301C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436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AFE2FE7-79C0-E469-82CA-DEFBFBD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C1B0-D452-4430-BBDF-10A33DBD3CDA}" type="datetimeFigureOut">
              <a:rPr lang="es-ES" smtClean="0"/>
              <a:t>09/05/2025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8256F63-BA68-CF23-3A80-493F8A4C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F56831-402C-FCBD-C72C-8FF16A9B4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B223-DCCB-465F-BD50-DF932301C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218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E19C01-F2DD-F42D-929F-5E929E456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0D7FA9-206E-09C6-4FE6-64B5E6278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60E365-33C6-DB1E-2221-32A3471E8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25EF16-4F9C-A4CB-9B00-77287D02A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C1B0-D452-4430-BBDF-10A33DBD3CDA}" type="datetimeFigureOut">
              <a:rPr lang="es-ES" smtClean="0"/>
              <a:t>09/05/2025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C77C8F-0DFC-3573-8230-105FD6DC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50BF055-BC8E-336C-3A38-861227FE5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B223-DCCB-465F-BD50-DF932301C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572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2D48AE-09AC-875E-8DDA-4DEB87C7C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908A8CF-4EFD-C303-5792-BC9F589977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4E1674-F698-C882-FA41-442EB5ED6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B07580-AF7A-484E-14DF-03017ACA9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C1B0-D452-4430-BBDF-10A33DBD3CDA}" type="datetimeFigureOut">
              <a:rPr lang="es-ES" smtClean="0"/>
              <a:t>09/05/2025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B00D4A-4343-F0CF-34B4-D94A1A530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DA1482-DB44-1AFA-F270-A3CD51937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5B223-DCCB-465F-BD50-DF932301C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833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B0BB5DA-DAFD-1981-D430-65F3D0E94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97CF58-1022-10A2-D5DF-F45DE9B5E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668E12-027C-113E-3B4C-CAF0792FC6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BC1B0-D452-4430-BBDF-10A33DBD3CDA}" type="datetimeFigureOut">
              <a:rPr lang="es-ES" smtClean="0"/>
              <a:t>09/05/2025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EE1546-B982-F52B-D81C-CEC0B615D1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4B4C5E-E1F5-E46A-7825-D2752B5752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5B223-DCCB-465F-BD50-DF932301C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541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uadroTexto 17">
            <a:extLst>
              <a:ext uri="{FF2B5EF4-FFF2-40B4-BE49-F238E27FC236}">
                <a16:creationId xmlns:a16="http://schemas.microsoft.com/office/drawing/2014/main" id="{160D9849-2EE8-E9F3-6D4A-495A3B4E8595}"/>
              </a:ext>
            </a:extLst>
          </p:cNvPr>
          <p:cNvSpPr txBox="1"/>
          <p:nvPr/>
        </p:nvSpPr>
        <p:spPr>
          <a:xfrm>
            <a:off x="460022" y="558221"/>
            <a:ext cx="11487760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ES" sz="4000" b="1" i="1" dirty="0">
                <a:solidFill>
                  <a:schemeClr val="accent1"/>
                </a:solidFill>
                <a:latin typeface="Cambria Math" panose="02040503050406030204" pitchFamily="18" charset="0"/>
              </a:rPr>
              <a:t>Rellenando el plano: las matemáticas de los mosaicos</a:t>
            </a:r>
          </a:p>
        </p:txBody>
      </p:sp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DF98A72B-AE5E-A0A2-FF29-28A6D4066D5C}"/>
              </a:ext>
            </a:extLst>
          </p:cNvPr>
          <p:cNvSpPr txBox="1"/>
          <p:nvPr/>
        </p:nvSpPr>
        <p:spPr>
          <a:xfrm>
            <a:off x="7349449" y="3311312"/>
            <a:ext cx="4199620" cy="834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Autofit/>
          </a:bodyPr>
          <a:lstStyle>
            <a:lvl1pPr algn="ctr" defTabSz="242315">
              <a:spcBef>
                <a:spcPts val="400"/>
              </a:spcBef>
              <a:defRPr sz="1695">
                <a:solidFill>
                  <a:srgbClr val="535353"/>
                </a:solidFill>
              </a:defRPr>
            </a:lvl1pPr>
          </a:lstStyle>
          <a:p>
            <a:r>
              <a:rPr lang="es-ES" sz="2400" dirty="0">
                <a:solidFill>
                  <a:schemeClr val="tx1"/>
                </a:solidFill>
              </a:rPr>
              <a:t>Universidad de Zaragoza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50570E-2019-35E9-9194-4366E17FB8CC}"/>
              </a:ext>
            </a:extLst>
          </p:cNvPr>
          <p:cNvSpPr txBox="1"/>
          <p:nvPr/>
        </p:nvSpPr>
        <p:spPr>
          <a:xfrm>
            <a:off x="5048709" y="2601603"/>
            <a:ext cx="8801100" cy="588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Autofit/>
          </a:bodyPr>
          <a:lstStyle>
            <a:lvl1pPr defTabSz="452627">
              <a:spcBef>
                <a:spcPts val="500"/>
              </a:spcBef>
              <a:defRPr sz="2376" b="1">
                <a:solidFill>
                  <a:srgbClr val="535353"/>
                </a:solidFill>
              </a:defRPr>
            </a:lvl1pPr>
          </a:lstStyle>
          <a:p>
            <a:pPr algn="ctr"/>
            <a:r>
              <a:rPr sz="3200" dirty="0">
                <a:solidFill>
                  <a:schemeClr val="tx1"/>
                </a:solidFill>
              </a:rPr>
              <a:t>Víctor </a:t>
            </a:r>
            <a:r>
              <a:rPr sz="3200" dirty="0" err="1">
                <a:solidFill>
                  <a:schemeClr val="tx1"/>
                </a:solidFill>
              </a:rPr>
              <a:t>Manero</a:t>
            </a:r>
            <a:endParaRPr sz="3200" b="0" dirty="0">
              <a:solidFill>
                <a:schemeClr val="tx1"/>
              </a:solidFill>
            </a:endParaRP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DF98A72B-AE5E-A0A2-FF29-28A6D4066D5C}"/>
              </a:ext>
            </a:extLst>
          </p:cNvPr>
          <p:cNvSpPr txBox="1"/>
          <p:nvPr/>
        </p:nvSpPr>
        <p:spPr>
          <a:xfrm>
            <a:off x="4104092" y="5832344"/>
            <a:ext cx="4199620" cy="834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Autofit/>
          </a:bodyPr>
          <a:lstStyle>
            <a:lvl1pPr algn="ctr" defTabSz="242315">
              <a:spcBef>
                <a:spcPts val="400"/>
              </a:spcBef>
              <a:defRPr sz="1695">
                <a:solidFill>
                  <a:srgbClr val="535353"/>
                </a:solidFill>
              </a:defRPr>
            </a:lvl1pPr>
          </a:lstStyle>
          <a:p>
            <a:r>
              <a:rPr lang="es-ES" sz="2400" dirty="0">
                <a:solidFill>
                  <a:schemeClr val="tx1"/>
                </a:solidFill>
              </a:rPr>
              <a:t>09 de mayo de 2025</a:t>
            </a:r>
            <a:endParaRPr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Taller de Talento Matemát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090" y="2428554"/>
            <a:ext cx="5330812" cy="214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8161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277" y="1419224"/>
            <a:ext cx="4626012" cy="462601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/>
              <p:nvPr/>
            </p:nvSpPr>
            <p:spPr>
              <a:xfrm>
                <a:off x="229533" y="620429"/>
                <a:ext cx="11810756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¿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𝑪𝒐𝒏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𝒒𝒖𝒆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𝒕𝒊𝒑𝒐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𝒅𝒆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𝒑𝒊𝒆𝒛𝒂𝒔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𝒑𝒖𝒆𝒅𝒐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𝒕𝒆𝒔𝒆𝒍𝒂𝒓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𝒆𝒍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𝒑𝒍𝒂𝒏𝒐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s-ES" sz="4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33" y="620429"/>
                <a:ext cx="11810756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700" y="1704971"/>
            <a:ext cx="4967287" cy="496728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33" y="2610851"/>
            <a:ext cx="4676134" cy="290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80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7" y="1728787"/>
            <a:ext cx="3548063" cy="35480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/>
              <p:nvPr/>
            </p:nvSpPr>
            <p:spPr>
              <a:xfrm>
                <a:off x="229533" y="620429"/>
                <a:ext cx="11810756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¿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𝑪𝒐𝒏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𝒒𝒖𝒆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𝒕𝒊𝒑𝒐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𝒅𝒆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𝒑𝒊𝒆𝒛𝒂𝒔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𝒑𝒖𝒆𝒅𝒐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𝒕𝒆𝒔𝒆𝒍𝒂𝒓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𝒆𝒍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𝒑𝒍𝒂𝒏𝒐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s-ES" sz="4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33" y="620429"/>
                <a:ext cx="11810756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125" y="3863401"/>
            <a:ext cx="4943475" cy="2599311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263" y="1471612"/>
            <a:ext cx="3819525" cy="509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146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160D9849-2EE8-E9F3-6D4A-495A3B4E8595}"/>
              </a:ext>
            </a:extLst>
          </p:cNvPr>
          <p:cNvSpPr txBox="1"/>
          <p:nvPr/>
        </p:nvSpPr>
        <p:spPr>
          <a:xfrm>
            <a:off x="2288823" y="2758496"/>
            <a:ext cx="7702430" cy="9233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ES" sz="6000" b="1" i="1" dirty="0">
                <a:solidFill>
                  <a:schemeClr val="bg1"/>
                </a:solidFill>
                <a:latin typeface="Cambria Math" panose="02040503050406030204" pitchFamily="18" charset="0"/>
              </a:rPr>
              <a:t>Mosaicos no periódicos</a:t>
            </a:r>
          </a:p>
        </p:txBody>
      </p:sp>
    </p:spTree>
    <p:extLst>
      <p:ext uri="{BB962C8B-B14F-4D97-AF65-F5344CB8AC3E}">
        <p14:creationId xmlns:p14="http://schemas.microsoft.com/office/powerpoint/2010/main" val="668011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160D9849-2EE8-E9F3-6D4A-495A3B4E8595}"/>
              </a:ext>
            </a:extLst>
          </p:cNvPr>
          <p:cNvSpPr txBox="1"/>
          <p:nvPr/>
        </p:nvSpPr>
        <p:spPr>
          <a:xfrm>
            <a:off x="2574573" y="2758496"/>
            <a:ext cx="6915355" cy="9233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ES" sz="6000" b="1" i="1" dirty="0">
                <a:solidFill>
                  <a:schemeClr val="bg1"/>
                </a:solidFill>
                <a:latin typeface="Cambria Math" panose="02040503050406030204" pitchFamily="18" charset="0"/>
              </a:rPr>
              <a:t>Mosaicos aperiódicos</a:t>
            </a:r>
          </a:p>
        </p:txBody>
      </p:sp>
    </p:spTree>
    <p:extLst>
      <p:ext uri="{BB962C8B-B14F-4D97-AF65-F5344CB8AC3E}">
        <p14:creationId xmlns:p14="http://schemas.microsoft.com/office/powerpoint/2010/main" val="842008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575" y="1364297"/>
            <a:ext cx="7596187" cy="476027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/>
              <p:nvPr/>
            </p:nvSpPr>
            <p:spPr>
              <a:xfrm>
                <a:off x="229533" y="620429"/>
                <a:ext cx="11810756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𝑻𝒆𝒔𝒆𝒍𝒂𝒔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𝒅𝒆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𝑹𝒐𝒃𝒊𝒏𝒔𝒐𝒏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𝟏𝟗𝟕𝟏</m:t>
                      </m:r>
                    </m:oMath>
                  </m:oMathPara>
                </a14:m>
                <a:endParaRPr lang="es-ES" sz="4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33" y="620429"/>
                <a:ext cx="11810756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6503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/>
              <p:nvPr/>
            </p:nvSpPr>
            <p:spPr>
              <a:xfrm>
                <a:off x="229533" y="620429"/>
                <a:ext cx="11810756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𝑻𝒆𝒔𝒆𝒍𝒂𝒔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𝒅𝒆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𝑷𝒆𝒏𝒓𝒐𝒔𝒆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𝒅𝒆𝒄𝒂𝒅𝒂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𝒅𝒆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𝒍𝒐𝒔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𝟕𝟎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ES" sz="4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33" y="620429"/>
                <a:ext cx="11810756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590" y="2119312"/>
            <a:ext cx="5992699" cy="372178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20" y="1989441"/>
            <a:ext cx="4691062" cy="372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555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160D9849-2EE8-E9F3-6D4A-495A3B4E8595}"/>
              </a:ext>
            </a:extLst>
          </p:cNvPr>
          <p:cNvSpPr txBox="1"/>
          <p:nvPr/>
        </p:nvSpPr>
        <p:spPr>
          <a:xfrm>
            <a:off x="1060098" y="1129722"/>
            <a:ext cx="10012715" cy="46166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ES" sz="6000" b="1" i="1" dirty="0">
                <a:solidFill>
                  <a:schemeClr val="bg1"/>
                </a:solidFill>
                <a:latin typeface="Cambria Math" panose="02040503050406030204" pitchFamily="18" charset="0"/>
              </a:rPr>
              <a:t>¿Existen mosaicos aperiódicos </a:t>
            </a:r>
          </a:p>
          <a:p>
            <a:r>
              <a:rPr lang="es-ES" sz="6000" b="1" i="1" dirty="0">
                <a:solidFill>
                  <a:schemeClr val="bg1"/>
                </a:solidFill>
                <a:latin typeface="Cambria Math" panose="02040503050406030204" pitchFamily="18" charset="0"/>
              </a:rPr>
              <a:t>de una sola pieza?</a:t>
            </a:r>
          </a:p>
          <a:p>
            <a:endParaRPr lang="es-ES" sz="6000" b="1" i="1" dirty="0">
              <a:solidFill>
                <a:schemeClr val="bg1"/>
              </a:solidFill>
              <a:latin typeface="Cambria Math" panose="02040503050406030204" pitchFamily="18" charset="0"/>
            </a:endParaRPr>
          </a:p>
          <a:p>
            <a:endParaRPr lang="es-ES" sz="6000" b="1" i="1" dirty="0">
              <a:solidFill>
                <a:schemeClr val="bg1"/>
              </a:solidFill>
              <a:latin typeface="Cambria Math" panose="02040503050406030204" pitchFamily="18" charset="0"/>
            </a:endParaRPr>
          </a:p>
          <a:p>
            <a:pPr algn="ctr"/>
            <a:r>
              <a:rPr lang="es-ES" sz="6000" b="1" i="1" dirty="0">
                <a:solidFill>
                  <a:schemeClr val="bg1"/>
                </a:solidFill>
                <a:latin typeface="Cambria Math" panose="02040503050406030204" pitchFamily="18" charset="0"/>
              </a:rPr>
              <a:t>El problema de EIN STEIN</a:t>
            </a:r>
          </a:p>
        </p:txBody>
      </p:sp>
    </p:spTree>
    <p:extLst>
      <p:ext uri="{BB962C8B-B14F-4D97-AF65-F5344CB8AC3E}">
        <p14:creationId xmlns:p14="http://schemas.microsoft.com/office/powerpoint/2010/main" val="1234502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/>
              <p:nvPr/>
            </p:nvSpPr>
            <p:spPr>
              <a:xfrm>
                <a:off x="214313" y="620429"/>
                <a:ext cx="11825976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sz="36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𝑺𝒎𝒊𝒕𝒉</m:t>
                      </m:r>
                      <m:r>
                        <a:rPr lang="es-ES" sz="36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s-ES" sz="36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𝑴𝒚𝒆𝒓𝒔</m:t>
                      </m:r>
                      <m:r>
                        <a:rPr lang="es-ES" sz="36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s-ES" sz="36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𝑲𝒂𝒑𝒍𝒂𝒏</m:t>
                      </m:r>
                      <m:r>
                        <a:rPr lang="es-ES" sz="36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36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s-ES" sz="36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36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𝑮𝒐𝒍𝒅𝒎𝒂𝒏𝒏</m:t>
                      </m:r>
                      <m:r>
                        <a:rPr lang="es-ES" sz="36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sz="36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𝑺𝒕𝒓𝒂𝒖𝒔𝒔</m:t>
                      </m:r>
                      <m:r>
                        <a:rPr lang="es-ES" sz="36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s-ES" sz="36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𝟐𝟎𝟐𝟑</m:t>
                      </m:r>
                    </m:oMath>
                  </m:oMathPara>
                </a14:m>
                <a:endParaRPr lang="es-ES" sz="36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313" y="620429"/>
                <a:ext cx="11825976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2268110"/>
            <a:ext cx="4157663" cy="3019443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82251" y="2110947"/>
            <a:ext cx="7158038" cy="4334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384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/>
              <p:nvPr/>
            </p:nvSpPr>
            <p:spPr>
              <a:xfrm>
                <a:off x="1734361" y="906180"/>
                <a:ext cx="8308365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sz="8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𝑴𝒖𝒄𝒉𝒂𝒔</m:t>
                      </m:r>
                      <m:r>
                        <a:rPr lang="es-ES" sz="8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8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𝒈𝒓𝒂𝒄𝒊𝒂𝒔</m:t>
                      </m:r>
                    </m:oMath>
                  </m:oMathPara>
                </a14:m>
                <a:endParaRPr lang="es-ES" sz="8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361" y="906180"/>
                <a:ext cx="8308365" cy="1231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DF98A72B-AE5E-A0A2-FF29-28A6D4066D5C}"/>
              </a:ext>
            </a:extLst>
          </p:cNvPr>
          <p:cNvSpPr txBox="1"/>
          <p:nvPr/>
        </p:nvSpPr>
        <p:spPr>
          <a:xfrm>
            <a:off x="4035101" y="4151182"/>
            <a:ext cx="4199620" cy="834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Autofit/>
          </a:bodyPr>
          <a:lstStyle>
            <a:lvl1pPr algn="ctr" defTabSz="242315">
              <a:spcBef>
                <a:spcPts val="400"/>
              </a:spcBef>
              <a:defRPr sz="1695">
                <a:solidFill>
                  <a:srgbClr val="535353"/>
                </a:solidFill>
              </a:defRPr>
            </a:lvl1pPr>
          </a:lstStyle>
          <a:p>
            <a:r>
              <a:rPr lang="es-ES" sz="2400" dirty="0">
                <a:solidFill>
                  <a:schemeClr val="tx1"/>
                </a:solidFill>
              </a:rPr>
              <a:t>Universidad de Zaragoza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50570E-2019-35E9-9194-4366E17FB8CC}"/>
              </a:ext>
            </a:extLst>
          </p:cNvPr>
          <p:cNvSpPr txBox="1"/>
          <p:nvPr/>
        </p:nvSpPr>
        <p:spPr>
          <a:xfrm>
            <a:off x="1734361" y="3550291"/>
            <a:ext cx="8801100" cy="588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Autofit/>
          </a:bodyPr>
          <a:lstStyle>
            <a:lvl1pPr defTabSz="452627">
              <a:spcBef>
                <a:spcPts val="500"/>
              </a:spcBef>
              <a:defRPr sz="2376" b="1">
                <a:solidFill>
                  <a:srgbClr val="535353"/>
                </a:solidFill>
              </a:defRPr>
            </a:lvl1pPr>
          </a:lstStyle>
          <a:p>
            <a:pPr algn="ctr"/>
            <a:r>
              <a:rPr sz="3200" dirty="0">
                <a:solidFill>
                  <a:schemeClr val="tx1"/>
                </a:solidFill>
              </a:rPr>
              <a:t>Víctor </a:t>
            </a:r>
            <a:r>
              <a:rPr sz="3200" dirty="0" err="1">
                <a:solidFill>
                  <a:schemeClr val="tx1"/>
                </a:solidFill>
              </a:rPr>
              <a:t>Manero</a:t>
            </a:r>
            <a:endParaRPr sz="3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597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160D9849-2EE8-E9F3-6D4A-495A3B4E8595}"/>
              </a:ext>
            </a:extLst>
          </p:cNvPr>
          <p:cNvSpPr txBox="1"/>
          <p:nvPr/>
        </p:nvSpPr>
        <p:spPr>
          <a:xfrm>
            <a:off x="2203097" y="2787071"/>
            <a:ext cx="7532190" cy="9233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ES" sz="6000" b="1" i="1" dirty="0">
                <a:solidFill>
                  <a:schemeClr val="bg1"/>
                </a:solidFill>
                <a:latin typeface="Cambria Math" panose="02040503050406030204" pitchFamily="18" charset="0"/>
              </a:rPr>
              <a:t>Una historia de policías</a:t>
            </a:r>
          </a:p>
        </p:txBody>
      </p:sp>
    </p:spTree>
    <p:extLst>
      <p:ext uri="{BB962C8B-B14F-4D97-AF65-F5344CB8AC3E}">
        <p14:creationId xmlns:p14="http://schemas.microsoft.com/office/powerpoint/2010/main" val="3854218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553" y="652277"/>
            <a:ext cx="8001000" cy="581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510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160D9849-2EE8-E9F3-6D4A-495A3B4E8595}"/>
              </a:ext>
            </a:extLst>
          </p:cNvPr>
          <p:cNvSpPr txBox="1"/>
          <p:nvPr/>
        </p:nvSpPr>
        <p:spPr>
          <a:xfrm>
            <a:off x="2788885" y="2729921"/>
            <a:ext cx="6546664" cy="9233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ES" sz="6000" b="1" i="1" dirty="0">
                <a:solidFill>
                  <a:schemeClr val="bg1"/>
                </a:solidFill>
                <a:latin typeface="Cambria Math" panose="02040503050406030204" pitchFamily="18" charset="0"/>
              </a:rPr>
              <a:t>Mosaicos periódicos</a:t>
            </a:r>
          </a:p>
        </p:txBody>
      </p:sp>
    </p:spTree>
    <p:extLst>
      <p:ext uri="{BB962C8B-B14F-4D97-AF65-F5344CB8AC3E}">
        <p14:creationId xmlns:p14="http://schemas.microsoft.com/office/powerpoint/2010/main" val="3490888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160D9849-2EE8-E9F3-6D4A-495A3B4E8595}"/>
              </a:ext>
            </a:extLst>
          </p:cNvPr>
          <p:cNvSpPr txBox="1"/>
          <p:nvPr/>
        </p:nvSpPr>
        <p:spPr>
          <a:xfrm>
            <a:off x="2760310" y="2329871"/>
            <a:ext cx="6546664" cy="9233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ES" sz="6000" b="1" i="1" dirty="0">
                <a:solidFill>
                  <a:schemeClr val="bg1"/>
                </a:solidFill>
                <a:latin typeface="Cambria Math" panose="02040503050406030204" pitchFamily="18" charset="0"/>
              </a:rPr>
              <a:t>Mosaicos periódicos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94" y="2997708"/>
            <a:ext cx="5376862" cy="36363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712" y="290419"/>
            <a:ext cx="2486025" cy="248602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626" y="543933"/>
            <a:ext cx="3052762" cy="312375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588" y="4070542"/>
            <a:ext cx="2596611" cy="2414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788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/>
              <p:nvPr/>
            </p:nvSpPr>
            <p:spPr>
              <a:xfrm>
                <a:off x="229533" y="620429"/>
                <a:ext cx="11810756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¿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𝑪𝒐𝒏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𝒒𝒖𝒆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𝒕𝒊𝒑𝒐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𝒅𝒆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𝒑𝒊𝒆𝒛𝒂𝒔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𝒑𝒖𝒆𝒅𝒐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𝒕𝒆𝒔𝒆𝒍𝒂𝒓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𝒆𝒍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𝒑𝒍𝒂𝒏𝒐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s-ES" sz="4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33" y="620429"/>
                <a:ext cx="11810756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DF98A72B-AE5E-A0A2-FF29-28A6D4066D5C}"/>
              </a:ext>
            </a:extLst>
          </p:cNvPr>
          <p:cNvSpPr txBox="1"/>
          <p:nvPr/>
        </p:nvSpPr>
        <p:spPr>
          <a:xfrm>
            <a:off x="4035101" y="3508245"/>
            <a:ext cx="4199620" cy="17352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Autofit/>
          </a:bodyPr>
          <a:lstStyle>
            <a:lvl1pPr algn="ctr" defTabSz="242315">
              <a:spcBef>
                <a:spcPts val="400"/>
              </a:spcBef>
              <a:defRPr sz="1695">
                <a:solidFill>
                  <a:srgbClr val="535353"/>
                </a:solidFill>
              </a:defRPr>
            </a:lvl1pPr>
          </a:lstStyle>
          <a:p>
            <a:pPr marL="457200" indent="-457200">
              <a:buFontTx/>
              <a:buChar char="-"/>
            </a:pPr>
            <a:r>
              <a:rPr lang="es-ES" sz="3200" dirty="0">
                <a:solidFill>
                  <a:schemeClr val="tx1"/>
                </a:solidFill>
              </a:rPr>
              <a:t>Lados comunes</a:t>
            </a:r>
          </a:p>
          <a:p>
            <a:endParaRPr lang="es-ES" sz="3200" dirty="0">
              <a:solidFill>
                <a:schemeClr val="tx1"/>
              </a:solidFill>
            </a:endParaRPr>
          </a:p>
          <a:p>
            <a:r>
              <a:rPr lang="es-ES" sz="3200" dirty="0">
                <a:solidFill>
                  <a:schemeClr val="tx1"/>
                </a:solidFill>
              </a:rPr>
              <a:t>- Vértices comunes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50570E-2019-35E9-9194-4366E17FB8CC}"/>
              </a:ext>
            </a:extLst>
          </p:cNvPr>
          <p:cNvSpPr txBox="1"/>
          <p:nvPr/>
        </p:nvSpPr>
        <p:spPr>
          <a:xfrm>
            <a:off x="1734361" y="2107254"/>
            <a:ext cx="8801100" cy="588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Autofit/>
          </a:bodyPr>
          <a:lstStyle>
            <a:lvl1pPr defTabSz="452627">
              <a:spcBef>
                <a:spcPts val="500"/>
              </a:spcBef>
              <a:defRPr sz="2376" b="1">
                <a:solidFill>
                  <a:srgbClr val="535353"/>
                </a:solidFill>
              </a:defRPr>
            </a:lvl1pPr>
          </a:lstStyle>
          <a:p>
            <a:pPr algn="ctr"/>
            <a:r>
              <a:rPr lang="es-ES" sz="3600" dirty="0">
                <a:solidFill>
                  <a:schemeClr val="tx1"/>
                </a:solidFill>
              </a:rPr>
              <a:t>Reglas:</a:t>
            </a:r>
            <a:endParaRPr sz="3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25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/>
              <p:nvPr/>
            </p:nvSpPr>
            <p:spPr>
              <a:xfrm>
                <a:off x="229533" y="620429"/>
                <a:ext cx="11810756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¿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𝑪𝒐𝒏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𝒒𝒖𝒆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𝒕𝒊𝒑𝒐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𝒅𝒆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𝒑𝒊𝒆𝒛𝒂𝒔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𝒑𝒖𝒆𝒅𝒐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𝒕𝒆𝒔𝒆𝒍𝒂𝒓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𝒆𝒍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𝒑𝒍𝒂𝒏𝒐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s-ES" sz="4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33" y="620429"/>
                <a:ext cx="11810756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50570E-2019-35E9-9194-4366E17FB8CC}"/>
              </a:ext>
            </a:extLst>
          </p:cNvPr>
          <p:cNvSpPr txBox="1"/>
          <p:nvPr/>
        </p:nvSpPr>
        <p:spPr>
          <a:xfrm>
            <a:off x="1734361" y="1592904"/>
            <a:ext cx="8801100" cy="588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Autofit/>
          </a:bodyPr>
          <a:lstStyle>
            <a:lvl1pPr defTabSz="452627">
              <a:spcBef>
                <a:spcPts val="500"/>
              </a:spcBef>
              <a:defRPr sz="2376" b="1">
                <a:solidFill>
                  <a:srgbClr val="535353"/>
                </a:solidFill>
              </a:defRPr>
            </a:lvl1pPr>
          </a:lstStyle>
          <a:p>
            <a:pPr algn="ctr"/>
            <a:r>
              <a:rPr lang="es-ES" sz="3600" dirty="0">
                <a:solidFill>
                  <a:schemeClr val="tx1"/>
                </a:solidFill>
              </a:rPr>
              <a:t>Con círculos NO, dejan huecos</a:t>
            </a:r>
            <a:endParaRPr sz="3600" b="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639" y="2433637"/>
            <a:ext cx="5544336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61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160D9849-2EE8-E9F3-6D4A-495A3B4E8595}"/>
              </a:ext>
            </a:extLst>
          </p:cNvPr>
          <p:cNvSpPr txBox="1"/>
          <p:nvPr/>
        </p:nvSpPr>
        <p:spPr>
          <a:xfrm>
            <a:off x="660048" y="2272720"/>
            <a:ext cx="10941404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ES" sz="6000" b="1" i="1" dirty="0">
                <a:solidFill>
                  <a:schemeClr val="bg1"/>
                </a:solidFill>
                <a:latin typeface="Cambria Math" panose="02040503050406030204" pitchFamily="18" charset="0"/>
              </a:rPr>
              <a:t>¿Con qué tipo de polígonos </a:t>
            </a:r>
          </a:p>
          <a:p>
            <a:r>
              <a:rPr lang="es-ES" sz="6000" b="1" i="1" dirty="0">
                <a:solidFill>
                  <a:schemeClr val="bg1"/>
                </a:solidFill>
                <a:latin typeface="Cambria Math" panose="02040503050406030204" pitchFamily="18" charset="0"/>
              </a:rPr>
              <a:t>regulares puedo </a:t>
            </a:r>
            <a:r>
              <a:rPr lang="es-ES" sz="6000" b="1" i="1" dirty="0" err="1">
                <a:solidFill>
                  <a:schemeClr val="bg1"/>
                </a:solidFill>
                <a:latin typeface="Cambria Math" panose="02040503050406030204" pitchFamily="18" charset="0"/>
              </a:rPr>
              <a:t>teselar</a:t>
            </a:r>
            <a:r>
              <a:rPr lang="es-ES" sz="6000" b="1" i="1" dirty="0">
                <a:solidFill>
                  <a:schemeClr val="bg1"/>
                </a:solidFill>
                <a:latin typeface="Cambria Math" panose="02040503050406030204" pitchFamily="18" charset="0"/>
              </a:rPr>
              <a:t> el plano?</a:t>
            </a:r>
          </a:p>
        </p:txBody>
      </p:sp>
    </p:spTree>
    <p:extLst>
      <p:ext uri="{BB962C8B-B14F-4D97-AF65-F5344CB8AC3E}">
        <p14:creationId xmlns:p14="http://schemas.microsoft.com/office/powerpoint/2010/main" val="112276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9216" y="3186113"/>
            <a:ext cx="6092510" cy="3423216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33" y="1654968"/>
            <a:ext cx="4748213" cy="47482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/>
              <p:nvPr/>
            </p:nvSpPr>
            <p:spPr>
              <a:xfrm>
                <a:off x="229533" y="620429"/>
                <a:ext cx="11810756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¿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𝑪𝒐𝒏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𝒒𝒖𝒆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𝒕𝒊𝒑𝒐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𝒅𝒆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𝒑𝒊𝒆𝒛𝒂𝒔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𝒑𝒖𝒆𝒅𝒐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𝒕𝒆𝒔𝒆𝒍𝒂𝒓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𝒆𝒍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𝒑𝒍𝒂𝒏𝒐</m:t>
                      </m:r>
                      <m:r>
                        <a:rPr lang="es-E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s-ES" sz="4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60D9849-2EE8-E9F3-6D4A-495A3B4E8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33" y="620429"/>
                <a:ext cx="11810756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Imagen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850" y="1476375"/>
            <a:ext cx="4096439" cy="409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1140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158</Words>
  <Application>Microsoft Office PowerPoint</Application>
  <PresentationFormat>Panorámica</PresentationFormat>
  <Paragraphs>32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Lozano Mendoza</dc:creator>
  <cp:lastModifiedBy>Andrea Lozano Mendoza</cp:lastModifiedBy>
  <cp:revision>60</cp:revision>
  <dcterms:created xsi:type="dcterms:W3CDTF">2023-04-15T13:06:11Z</dcterms:created>
  <dcterms:modified xsi:type="dcterms:W3CDTF">2025-05-09T04:47:41Z</dcterms:modified>
</cp:coreProperties>
</file>